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8"/>
  </p:notesMasterIdLst>
  <p:handoutMasterIdLst>
    <p:handoutMasterId r:id="rId9"/>
  </p:handoutMasterIdLst>
  <p:sldIdLst>
    <p:sldId id="258" r:id="rId5"/>
    <p:sldId id="439" r:id="rId6"/>
    <p:sldId id="440" r:id="rId7"/>
  </p:sldIdLst>
  <p:sldSz cx="12192000" cy="6858000"/>
  <p:notesSz cx="6858000" cy="9144000"/>
  <p:embeddedFontLst>
    <p:embeddedFont>
      <p:font typeface="Avenir Black" panose="02000503020000020003" pitchFamily="2" charset="0"/>
      <p:bold r:id="rId10"/>
      <p:italic r:id="rId11"/>
      <p:boldItalic r:id="rId12"/>
    </p:embeddedFont>
    <p:embeddedFont>
      <p:font typeface="Avenir Book" panose="02000503020000020003" pitchFamily="2" charset="0"/>
      <p:regular r:id="rId13"/>
      <p:italic r:id="rId14"/>
    </p:embeddedFont>
    <p:embeddedFont>
      <p:font typeface="Avenir Next LT Pro" panose="020B0504020202020204" pitchFamily="34" charset="77"/>
      <p:regular r:id="rId15"/>
      <p:bold r:id="rId16"/>
      <p:italic r:id="rId17"/>
      <p:boldItalic r:id="rId18"/>
    </p:embeddedFont>
    <p:embeddedFont>
      <p:font typeface="Avenir Next LT Pro Demi" panose="020B0504020202020204" pitchFamily="34" charset="77"/>
      <p:regular r:id="rId19"/>
      <p:bold r:id="rId20"/>
      <p:italic r:id="rId21"/>
      <p:boldItalic r:id="rId22"/>
    </p:embeddedFont>
    <p:embeddedFont>
      <p:font typeface="Mercury Display" pitchFamily="2"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0352" autoAdjust="0"/>
  </p:normalViewPr>
  <p:slideViewPr>
    <p:cSldViewPr snapToGrid="0" showGuides="1">
      <p:cViewPr varScale="1">
        <p:scale>
          <a:sx n="106" d="100"/>
          <a:sy n="106" d="100"/>
        </p:scale>
        <p:origin x="1880" y="184"/>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customXml" Target="../customXml/item3.xml"/><Relationship Id="rId21"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24" Type="http://schemas.openxmlformats.org/officeDocument/2006/relationships/font" Target="fonts/font15.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avier Vargas" userId="01917007-d0f4-4683-a6ab-01446c0bb178" providerId="ADAL" clId="{E6371B75-694F-5A48-B413-5867B20A299A}"/>
    <pc:docChg chg="modSld">
      <pc:chgData name="Xavier Vargas" userId="01917007-d0f4-4683-a6ab-01446c0bb178" providerId="ADAL" clId="{E6371B75-694F-5A48-B413-5867B20A299A}" dt="2024-04-23T17:16:26" v="2" actId="20577"/>
      <pc:docMkLst>
        <pc:docMk/>
      </pc:docMkLst>
      <pc:sldChg chg="modSp mod">
        <pc:chgData name="Xavier Vargas" userId="01917007-d0f4-4683-a6ab-01446c0bb178" providerId="ADAL" clId="{E6371B75-694F-5A48-B413-5867B20A299A}" dt="2024-04-23T17:16:26" v="2" actId="20577"/>
        <pc:sldMkLst>
          <pc:docMk/>
          <pc:sldMk cId="699008341" sldId="258"/>
        </pc:sldMkLst>
        <pc:spChg chg="mod">
          <ac:chgData name="Xavier Vargas" userId="01917007-d0f4-4683-a6ab-01446c0bb178" providerId="ADAL" clId="{E6371B75-694F-5A48-B413-5867B20A299A}" dt="2024-04-23T17:16:26" v="2" actId="20577"/>
          <ac:spMkLst>
            <pc:docMk/>
            <pc:sldMk cId="699008341" sldId="258"/>
            <ac:spMk id="4" creationId="{119C1C65-5C75-E8EE-EA88-A1CAD9872BB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4/23/24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4/23/24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2</a:t>
            </a:fld>
            <a:endParaRPr lang="en-US" dirty="0"/>
          </a:p>
        </p:txBody>
      </p:sp>
    </p:spTree>
    <p:extLst>
      <p:ext uri="{BB962C8B-B14F-4D97-AF65-F5344CB8AC3E}">
        <p14:creationId xmlns:p14="http://schemas.microsoft.com/office/powerpoint/2010/main" val="1809119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4/23/24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4/23/24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4/23/24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4/23/24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4/23/24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4/23/24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4/23/24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miling at the camera&#10;&#10;Description automatically generated">
            <a:extLst>
              <a:ext uri="{FF2B5EF4-FFF2-40B4-BE49-F238E27FC236}">
                <a16:creationId xmlns:a16="http://schemas.microsoft.com/office/drawing/2014/main" id="{61C8C54A-4541-1778-C2C0-BD7462DF2406}"/>
              </a:ext>
            </a:extLst>
          </p:cNvPr>
          <p:cNvPicPr>
            <a:picLocks noChangeAspect="1"/>
          </p:cNvPicPr>
          <p:nvPr/>
        </p:nvPicPr>
        <p:blipFill>
          <a:blip r:embed="rId3"/>
          <a:stretch>
            <a:fillRect/>
          </a:stretch>
        </p:blipFill>
        <p:spPr>
          <a:xfrm>
            <a:off x="1146173" y="315456"/>
            <a:ext cx="1349571" cy="1349571"/>
          </a:xfrm>
          <a:prstGeom prst="rect">
            <a:avLst/>
          </a:prstGeom>
        </p:spPr>
      </p:pic>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Matt Tokoly</a:t>
            </a:r>
            <a:br>
              <a:rPr lang="en-US" sz="3200" b="1" dirty="0">
                <a:latin typeface="Avenir Black" panose="02000503020000020003" pitchFamily="2" charset="0"/>
              </a:rPr>
            </a:br>
            <a:r>
              <a:rPr lang="en-US" sz="1600" dirty="0">
                <a:solidFill>
                  <a:schemeClr val="tx2"/>
                </a:solidFill>
                <a:latin typeface="+mn-lt"/>
              </a:rPr>
              <a:t>Sr. Manager </a:t>
            </a:r>
          </a:p>
          <a:p>
            <a:r>
              <a:rPr lang="en-US" sz="1600" dirty="0">
                <a:solidFill>
                  <a:schemeClr val="tx2"/>
                </a:solidFill>
                <a:latin typeface="+mn-lt"/>
              </a:rPr>
              <a:t>Cloud &amp; Product</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2" y="4391777"/>
            <a:ext cx="3481581" cy="2056648"/>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dirty="0">
                <a:solidFill>
                  <a:schemeClr val="tx1">
                    <a:lumMod val="50000"/>
                    <a:lumOff val="50000"/>
                  </a:schemeClr>
                </a:solidFill>
              </a:rPr>
              <a:t>Engineering Management and</a:t>
            </a:r>
            <a:r>
              <a:rPr lang="en-US" sz="1100" i="0" dirty="0">
                <a:solidFill>
                  <a:schemeClr val="tx1">
                    <a:lumMod val="50000"/>
                    <a:lumOff val="50000"/>
                  </a:schemeClr>
                </a:solidFill>
              </a:rPr>
              <a:t> Leadership, Software Architecture Design and Development</a:t>
            </a:r>
          </a:p>
          <a:p>
            <a:endParaRPr lang="en-US" sz="1100" i="0" dirty="0"/>
          </a:p>
          <a:p>
            <a:r>
              <a:rPr lang="en-US" sz="1100" i="0" dirty="0">
                <a:solidFill>
                  <a:schemeClr val="tx2"/>
                </a:solidFill>
                <a:latin typeface="+mj-lt"/>
              </a:rPr>
              <a:t>Qualifications</a:t>
            </a:r>
            <a:endParaRPr lang="en-US" sz="1100" i="0" dirty="0"/>
          </a:p>
          <a:p>
            <a:r>
              <a:rPr lang="en-US" sz="1100" i="0" dirty="0">
                <a:solidFill>
                  <a:schemeClr val="tx1">
                    <a:lumMod val="50000"/>
                    <a:lumOff val="50000"/>
                  </a:schemeClr>
                </a:solidFill>
              </a:rPr>
              <a:t>My technical expertise includes fluency in several programming/scripting languages (including Java, Python, Dart, Swift, PHP, Bash/Shell, JavaScript, and SQL); Docker/Jenkins, REST/SOAP API microservices, Linux system administration; and an advanced knowledge of developer applications, tools, methodologies, and best practices.</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156995" y="2224613"/>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dirty="0">
                <a:solidFill>
                  <a:schemeClr val="tx1">
                    <a:lumMod val="50000"/>
                    <a:lumOff val="50000"/>
                  </a:schemeClr>
                </a:solidFill>
              </a:rPr>
              <a:t>Logistics &amp; Transportation | State Government  | Engineering &amp; Construction | E-Commerce | Real Estate</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4" y="2079839"/>
            <a:ext cx="3481581" cy="1508105"/>
          </a:xfrm>
          <a:prstGeom prst="rect">
            <a:avLst/>
          </a:prstGeom>
          <a:noFill/>
        </p:spPr>
        <p:txBody>
          <a:bodyPr wrap="square" lIns="0" tIns="0" rIns="0" bIns="0" rtlCol="0">
            <a:spAutoFit/>
          </a:bodyPr>
          <a:lstStyle/>
          <a:p>
            <a:r>
              <a:rPr lang="en-US" sz="1400" dirty="0">
                <a:solidFill>
                  <a:schemeClr val="tx2"/>
                </a:solidFill>
                <a:latin typeface="Avenir Book" panose="02000503020000020003" pitchFamily="2" charset="0"/>
              </a:rPr>
              <a:t>Matt</a:t>
            </a:r>
            <a:r>
              <a:rPr lang="en-US" sz="1400" b="0" i="0" dirty="0">
                <a:solidFill>
                  <a:schemeClr val="tx2"/>
                </a:solidFill>
                <a:latin typeface="Avenir Book" panose="02000503020000020003" pitchFamily="2" charset="0"/>
              </a:rPr>
              <a:t> joined The Bridge in February 2024. </a:t>
            </a:r>
            <a:r>
              <a:rPr lang="en-US" sz="1400" dirty="0">
                <a:solidFill>
                  <a:schemeClr val="tx2"/>
                </a:solidFill>
                <a:latin typeface="Avenir Book" panose="02000503020000020003" pitchFamily="2" charset="0"/>
              </a:rPr>
              <a:t>He is a passionate and committed engineer with over 15 years of experience in leading, architecting, and implementing complex applications. He has an advanced knowledge of developer applications, tools, methodologies and best practices.</a:t>
            </a: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3" y="4071091"/>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err="1"/>
              <a:t>matt.tokoly@thebridge.com</a:t>
            </a:r>
            <a:endParaRPr lang="en-US" sz="1100" b="0" i="0" kern="1200" dirty="0">
              <a:solidFill>
                <a:schemeClr val="tx1"/>
              </a:solidFill>
            </a:endParaRP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dirty="0"/>
              <a:t>Fort Worth</a:t>
            </a:r>
            <a:r>
              <a:rPr lang="en-US" sz="1100" b="0" i="0" dirty="0"/>
              <a:t>,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56995" y="2772975"/>
            <a:ext cx="6684961" cy="3939540"/>
          </a:xfrm>
          <a:prstGeom prst="rect">
            <a:avLst/>
          </a:prstGeom>
          <a:noFill/>
        </p:spPr>
        <p:txBody>
          <a:bodyPr wrap="square" lIns="0" tIns="0" rIns="0" bIns="0" rtlCol="0">
            <a:spAutoFit/>
          </a:bodyPr>
          <a:lstStyle/>
          <a:p>
            <a:r>
              <a:rPr lang="en-US" sz="1200" dirty="0">
                <a:solidFill>
                  <a:schemeClr val="tx2"/>
                </a:solidFill>
                <a:latin typeface="+mj-lt"/>
              </a:rPr>
              <a:t>Freight Logistics Strategy</a:t>
            </a:r>
            <a:r>
              <a:rPr lang="en-US" sz="1200" i="0" dirty="0">
                <a:solidFill>
                  <a:schemeClr val="tx2"/>
                </a:solidFill>
                <a:latin typeface="+mj-lt"/>
              </a:rPr>
              <a:t> | </a:t>
            </a:r>
            <a:r>
              <a:rPr lang="en-US" sz="1200" dirty="0">
                <a:solidFill>
                  <a:schemeClr val="tx2"/>
                </a:solidFill>
                <a:latin typeface="+mj-lt"/>
              </a:rPr>
              <a:t>Logistics and Transportation</a:t>
            </a:r>
            <a:endParaRPr lang="en-US" sz="1200" i="0" dirty="0">
              <a:solidFill>
                <a:schemeClr val="tx2"/>
              </a:solidFill>
              <a:latin typeface="+mj-lt"/>
            </a:endParaRPr>
          </a:p>
          <a:p>
            <a:pPr marL="171450" indent="-171450">
              <a:buFont typeface="Arial" panose="020B0604020202020204" pitchFamily="34" charset="0"/>
              <a:buChar char="•"/>
            </a:pPr>
            <a:r>
              <a:rPr lang="en-US" sz="1100" dirty="0">
                <a:solidFill>
                  <a:schemeClr val="tx1">
                    <a:lumMod val="50000"/>
                    <a:lumOff val="50000"/>
                  </a:schemeClr>
                </a:solidFill>
              </a:rPr>
              <a:t>Architected and engineered the new freight dispatch and route planning application. Tonnage (Left-to-Load) served as the cornerstone application empowering Yellow Dispatch Officers in orchestrating the seamless dispatch and movement of freight across an extensive network of over a thousand facilities nationwide.</a:t>
            </a:r>
          </a:p>
          <a:p>
            <a:pPr marL="171450" indent="-171450">
              <a:buFont typeface="Arial" panose="020B0604020202020204" pitchFamily="34" charset="0"/>
              <a:buChar char="•"/>
            </a:pPr>
            <a:r>
              <a:rPr lang="en-US" sz="1100" dirty="0">
                <a:solidFill>
                  <a:schemeClr val="tx1">
                    <a:lumMod val="50000"/>
                    <a:lumOff val="50000"/>
                  </a:schemeClr>
                </a:solidFill>
              </a:rPr>
              <a:t>Addressing the intricacies of Automated Meet-and-Turns, a critical operational facet within the trucking domain, I spearheaded initiatives aimed at streamlining dispatch processes. This involved automating the allocation and synchronization of trucks, drivers, trailers, and shipments. Automating the process saved hundreds of personnel hours for Yellow Dispatch Officers. </a:t>
            </a:r>
            <a:br>
              <a:rPr lang="en-US" sz="1200" dirty="0">
                <a:solidFill>
                  <a:schemeClr val="tx2"/>
                </a:solidFill>
                <a:latin typeface="+mj-lt"/>
              </a:rPr>
            </a:br>
            <a:endParaRPr lang="en-US" sz="1200" dirty="0">
              <a:solidFill>
                <a:schemeClr val="tx2"/>
              </a:solidFill>
              <a:latin typeface="+mj-lt"/>
            </a:endParaRPr>
          </a:p>
          <a:p>
            <a:r>
              <a:rPr lang="en-US" sz="1200" dirty="0">
                <a:solidFill>
                  <a:schemeClr val="tx2"/>
                </a:solidFill>
                <a:latin typeface="+mj-lt"/>
              </a:rPr>
              <a:t>Technology and Infrastructure | State Government and Higher Education</a:t>
            </a:r>
          </a:p>
          <a:p>
            <a:pPr marL="171450" indent="-171450">
              <a:buFont typeface="Arial" panose="020B0604020202020204" pitchFamily="34" charset="0"/>
              <a:buChar char="•"/>
            </a:pPr>
            <a:r>
              <a:rPr lang="en-US" sz="1100" i="0" dirty="0">
                <a:solidFill>
                  <a:schemeClr val="tx1">
                    <a:lumMod val="50000"/>
                    <a:lumOff val="50000"/>
                  </a:schemeClr>
                </a:solidFill>
              </a:rPr>
              <a:t>Managed and nurtured a team of software engineers, spearheaded the University's CI/CD implementation, created middleware tools that were used by dozens of engineering teams</a:t>
            </a:r>
          </a:p>
          <a:p>
            <a:pPr marL="171450" indent="-171450">
              <a:buFont typeface="Arial" panose="020B0604020202020204" pitchFamily="34" charset="0"/>
              <a:buChar char="•"/>
            </a:pPr>
            <a:r>
              <a:rPr lang="en-US" sz="1100" i="0" dirty="0">
                <a:solidFill>
                  <a:schemeClr val="tx1">
                    <a:lumMod val="50000"/>
                    <a:lumOff val="50000"/>
                  </a:schemeClr>
                </a:solidFill>
              </a:rPr>
              <a:t>Creator of UTX, an integrated set of tools addressing standardized templating/design, authentication, form management, and UT specific utilities, distributed as campus-wide middleware</a:t>
            </a:r>
          </a:p>
          <a:p>
            <a:pPr marL="171450" indent="-171450">
              <a:buFont typeface="Arial" panose="020B0604020202020204" pitchFamily="34" charset="0"/>
              <a:buChar char="•"/>
            </a:pPr>
            <a:r>
              <a:rPr lang="en-US" sz="1100" i="0" dirty="0">
                <a:solidFill>
                  <a:schemeClr val="tx1">
                    <a:lumMod val="50000"/>
                    <a:lumOff val="50000"/>
                  </a:schemeClr>
                </a:solidFill>
              </a:rPr>
              <a:t>Lead Architect and Engineer of the UT Space API, UT Location API, UT Tableau Authentication Middleware API, and Directory Information API</a:t>
            </a:r>
          </a:p>
          <a:p>
            <a:pPr marL="171450" indent="-171450">
              <a:buFont typeface="Arial" panose="020B0604020202020204" pitchFamily="34" charset="0"/>
              <a:buChar char="•"/>
            </a:pPr>
            <a:r>
              <a:rPr lang="en-US" sz="1100" i="0" dirty="0">
                <a:solidFill>
                  <a:schemeClr val="tx1">
                    <a:lumMod val="50000"/>
                    <a:lumOff val="50000"/>
                  </a:schemeClr>
                </a:solidFill>
              </a:rPr>
              <a:t>Lead Engineer and Architect for SafeRide, a mobile application that has increased safety and security by allowing students to request rides across campus</a:t>
            </a:r>
          </a:p>
          <a:p>
            <a:pPr marL="171450" indent="-171450">
              <a:buFont typeface="Arial" panose="020B0604020202020204" pitchFamily="34" charset="0"/>
              <a:buChar char="•"/>
            </a:pPr>
            <a:r>
              <a:rPr lang="en-US" sz="1100" i="0" dirty="0">
                <a:solidFill>
                  <a:schemeClr val="tx1">
                    <a:lumMod val="50000"/>
                    <a:lumOff val="50000"/>
                  </a:schemeClr>
                </a:solidFill>
              </a:rPr>
              <a:t>Lead Engineer for UT Line, an e-commerce application with an annual revenue of over $400k that allow faculty and staff to purchase customizable business cards and stationery</a:t>
            </a:r>
          </a:p>
          <a:p>
            <a:pPr marL="171450" indent="-171450">
              <a:buFont typeface="Arial" panose="020B0604020202020204" pitchFamily="34" charset="0"/>
              <a:buChar char="•"/>
            </a:pPr>
            <a:r>
              <a:rPr lang="en-US" sz="1100" i="0" dirty="0">
                <a:solidFill>
                  <a:schemeClr val="tx1">
                    <a:lumMod val="50000"/>
                    <a:lumOff val="50000"/>
                  </a:schemeClr>
                </a:solidFill>
              </a:rPr>
              <a:t>Technical Lead for IWMS – a project with a $5 million-dollar budget for selecting and integrating the latest Work Management System</a:t>
            </a:r>
            <a:endParaRPr lang="en-US" sz="110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56995" y="1886351"/>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
        <p:nvSpPr>
          <p:cNvPr id="11" name="TextBox 10">
            <a:extLst>
              <a:ext uri="{FF2B5EF4-FFF2-40B4-BE49-F238E27FC236}">
                <a16:creationId xmlns:a16="http://schemas.microsoft.com/office/drawing/2014/main" id="{CA0E4C8A-6191-9818-D0C8-66854790B6CF}"/>
              </a:ext>
            </a:extLst>
          </p:cNvPr>
          <p:cNvSpPr txBox="1"/>
          <p:nvPr/>
        </p:nvSpPr>
        <p:spPr>
          <a:xfrm>
            <a:off x="5807074" y="1077225"/>
            <a:ext cx="3021723" cy="338554"/>
          </a:xfrm>
          <a:prstGeom prst="rect">
            <a:avLst/>
          </a:prstGeom>
          <a:noFill/>
        </p:spPr>
        <p:txBody>
          <a:bodyPr wrap="square" lIns="0" tIns="0" rIns="0" bIns="0" rtlCol="0">
            <a:spAutoFit/>
          </a:bodyPr>
          <a:lstStyle/>
          <a:p>
            <a:r>
              <a:rPr lang="en-US" sz="1100" dirty="0">
                <a:latin typeface="+mj-lt"/>
              </a:rPr>
              <a:t>Phone</a:t>
            </a:r>
            <a:endParaRPr lang="en-US" sz="1100" i="0" dirty="0">
              <a:latin typeface="+mj-lt"/>
            </a:endParaRPr>
          </a:p>
          <a:p>
            <a:r>
              <a:rPr lang="en-US" sz="1100" b="0" i="0" kern="1200" dirty="0">
                <a:solidFill>
                  <a:schemeClr val="tx1"/>
                </a:solidFill>
              </a:rPr>
              <a:t>(512) 578-9381</a:t>
            </a:r>
          </a:p>
        </p:txBody>
      </p:sp>
    </p:spTree>
    <p:extLst>
      <p:ext uri="{BB962C8B-B14F-4D97-AF65-F5344CB8AC3E}">
        <p14:creationId xmlns:p14="http://schemas.microsoft.com/office/powerpoint/2010/main" val="69900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at the camera&#10;&#10;Description automatically generated">
            <a:extLst>
              <a:ext uri="{FF2B5EF4-FFF2-40B4-BE49-F238E27FC236}">
                <a16:creationId xmlns:a16="http://schemas.microsoft.com/office/drawing/2014/main" id="{65943E11-3940-390C-2DD6-A02AC63B4718}"/>
              </a:ext>
            </a:extLst>
          </p:cNvPr>
          <p:cNvPicPr>
            <a:picLocks noChangeAspect="1"/>
          </p:cNvPicPr>
          <p:nvPr/>
        </p:nvPicPr>
        <p:blipFill>
          <a:blip r:embed="rId2"/>
          <a:stretch>
            <a:fillRect/>
          </a:stretch>
        </p:blipFill>
        <p:spPr>
          <a:xfrm>
            <a:off x="1374774" y="544057"/>
            <a:ext cx="3113543" cy="3113543"/>
          </a:xfrm>
          <a:prstGeom prst="rect">
            <a:avLst/>
          </a:prstGeom>
        </p:spPr>
      </p:pic>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latin typeface="Avenir Black" panose="02000503020000020003" pitchFamily="2" charset="0"/>
              </a:rPr>
              <a:t>Matt Tokoly</a:t>
            </a:r>
            <a:br>
              <a:rPr lang="en-US" sz="2600" b="1" dirty="0">
                <a:latin typeface="Avenir Black" panose="02000503020000020003" pitchFamily="2" charset="0"/>
              </a:rPr>
            </a:br>
            <a:r>
              <a:rPr lang="en-US" sz="2600" b="1" dirty="0">
                <a:latin typeface="Avenir Black" panose="02000503020000020003" pitchFamily="2" charset="0"/>
              </a:rPr>
              <a:t>Senior </a:t>
            </a:r>
            <a:r>
              <a:rPr lang="en-US" sz="2600" dirty="0">
                <a:solidFill>
                  <a:schemeClr val="tx2"/>
                </a:solidFill>
              </a:rPr>
              <a:t>Manager</a:t>
            </a:r>
          </a:p>
        </p:txBody>
      </p:sp>
      <p:sp>
        <p:nvSpPr>
          <p:cNvPr id="19" name="TextBox 18">
            <a:extLst>
              <a:ext uri="{FF2B5EF4-FFF2-40B4-BE49-F238E27FC236}">
                <a16:creationId xmlns:a16="http://schemas.microsoft.com/office/drawing/2014/main" id="{5F0C6E8B-31C3-543C-CC9B-0819E0FA2DC9}"/>
              </a:ext>
            </a:extLst>
          </p:cNvPr>
          <p:cNvSpPr txBox="1"/>
          <p:nvPr/>
        </p:nvSpPr>
        <p:spPr>
          <a:xfrm>
            <a:off x="5717195" y="2091258"/>
            <a:ext cx="5567840" cy="4019610"/>
          </a:xfrm>
          <a:prstGeom prst="rect">
            <a:avLst/>
          </a:prstGeom>
          <a:noFill/>
        </p:spPr>
        <p:txBody>
          <a:bodyPr wrap="square" lIns="0" tIns="0" rIns="0" bIns="0" rtlCol="0">
            <a:spAutoFit/>
          </a:bodyPr>
          <a:lstStyle/>
          <a:p>
            <a:r>
              <a:rPr lang="en-US" sz="2800" dirty="0">
                <a:solidFill>
                  <a:schemeClr val="tx2"/>
                </a:solidFill>
                <a:latin typeface="Avenir Book" panose="02000503020000020003" pitchFamily="2" charset="0"/>
              </a:rPr>
              <a:t>Matt</a:t>
            </a:r>
            <a:r>
              <a:rPr lang="en-US" sz="2800" b="0" i="0" dirty="0">
                <a:solidFill>
                  <a:schemeClr val="tx2"/>
                </a:solidFill>
                <a:latin typeface="Avenir Book" panose="02000503020000020003" pitchFamily="2" charset="0"/>
              </a:rPr>
              <a:t> joined The Bridge in February 2024. </a:t>
            </a:r>
            <a:r>
              <a:rPr lang="en-US" sz="2800" dirty="0">
                <a:solidFill>
                  <a:schemeClr val="tx2"/>
                </a:solidFill>
                <a:latin typeface="Avenir Book" panose="02000503020000020003" pitchFamily="2" charset="0"/>
              </a:rPr>
              <a:t>He is a passionate and committed engineer with over 15 years of experience in leading, architecting, and implementing complex applications. He has an advanced knowledge of developer applications, tools, methodologies and best practices.</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717195" y="858757"/>
            <a:ext cx="2429435" cy="369332"/>
          </a:xfrm>
          <a:prstGeom prst="rect">
            <a:avLst/>
          </a:prstGeom>
          <a:noFill/>
        </p:spPr>
        <p:txBody>
          <a:bodyPr wrap="square" lIns="0" tIns="0" rIns="0" bIns="0" rtlCol="0">
            <a:spAutoFit/>
          </a:bodyPr>
          <a:lstStyle/>
          <a:p>
            <a:r>
              <a:rPr lang="en-US" sz="1200" i="0" dirty="0">
                <a:latin typeface="+mj-lt"/>
              </a:rPr>
              <a:t>Email</a:t>
            </a:r>
          </a:p>
          <a:p>
            <a:r>
              <a:rPr lang="en-US" sz="1200" dirty="0" err="1"/>
              <a:t>m</a:t>
            </a:r>
            <a:r>
              <a:rPr lang="en-US" sz="1200" b="0" i="0" kern="1200" dirty="0" err="1">
                <a:solidFill>
                  <a:schemeClr val="tx1"/>
                </a:solidFill>
              </a:rPr>
              <a:t>att.tokoly@thebridge.com</a:t>
            </a:r>
            <a:endParaRPr lang="en-US" sz="1200" b="0" i="0" kern="1200" dirty="0">
              <a:solidFill>
                <a:schemeClr val="tx1"/>
              </a:solidFill>
            </a:endParaRPr>
          </a:p>
        </p:txBody>
      </p:sp>
      <p:sp>
        <p:nvSpPr>
          <p:cNvPr id="22" name="TextBox 21">
            <a:extLst>
              <a:ext uri="{FF2B5EF4-FFF2-40B4-BE49-F238E27FC236}">
                <a16:creationId xmlns:a16="http://schemas.microsoft.com/office/drawing/2014/main" id="{B9891B59-E010-CD8D-11A0-A0E440CD68C2}"/>
              </a:ext>
            </a:extLst>
          </p:cNvPr>
          <p:cNvSpPr txBox="1"/>
          <p:nvPr/>
        </p:nvSpPr>
        <p:spPr>
          <a:xfrm>
            <a:off x="8769959" y="857792"/>
            <a:ext cx="1935269" cy="553998"/>
          </a:xfrm>
          <a:prstGeom prst="rect">
            <a:avLst/>
          </a:prstGeom>
          <a:noFill/>
        </p:spPr>
        <p:txBody>
          <a:bodyPr wrap="square" lIns="0" tIns="0" rIns="0" bIns="0" rtlCol="0">
            <a:spAutoFit/>
          </a:bodyPr>
          <a:lstStyle/>
          <a:p>
            <a:r>
              <a:rPr lang="en-US" sz="1200" dirty="0">
                <a:latin typeface="+mj-lt"/>
              </a:rPr>
              <a:t>Location</a:t>
            </a:r>
          </a:p>
          <a:p>
            <a:r>
              <a:rPr lang="en-US" sz="1200" dirty="0"/>
              <a:t>Fort Worth</a:t>
            </a:r>
            <a:r>
              <a:rPr lang="en-US" sz="1200" b="0" i="0" dirty="0"/>
              <a:t>, Texas</a:t>
            </a:r>
          </a:p>
          <a:p>
            <a:endParaRPr lang="en-US" sz="1200" b="0" i="0" dirty="0">
              <a:latin typeface="Avenir Book" panose="02000503020000020003" pitchFamily="2" charset="0"/>
            </a:endParaRPr>
          </a:p>
        </p:txBody>
      </p:sp>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Cloud and Product</a:t>
            </a:r>
          </a:p>
        </p:txBody>
      </p:sp>
      <p:pic>
        <p:nvPicPr>
          <p:cNvPr id="8" name="Picture 7" descr="A blue hexagon with white lines and dots&#10;&#10;Description automatically generated">
            <a:extLst>
              <a:ext uri="{FF2B5EF4-FFF2-40B4-BE49-F238E27FC236}">
                <a16:creationId xmlns:a16="http://schemas.microsoft.com/office/drawing/2014/main" id="{B100ABE2-329D-6B66-685F-6A0D07A2AEF6}"/>
              </a:ext>
            </a:extLst>
          </p:cNvPr>
          <p:cNvPicPr>
            <a:picLocks noChangeAspect="1"/>
          </p:cNvPicPr>
          <p:nvPr/>
        </p:nvPicPr>
        <p:blipFill>
          <a:blip r:embed="rId3"/>
          <a:stretch>
            <a:fillRect/>
          </a:stretch>
        </p:blipFill>
        <p:spPr>
          <a:xfrm>
            <a:off x="1084292" y="5027039"/>
            <a:ext cx="510372" cy="510372"/>
          </a:xfrm>
          <a:prstGeom prst="rect">
            <a:avLst/>
          </a:prstGeom>
        </p:spPr>
      </p:pic>
      <p:sp>
        <p:nvSpPr>
          <p:cNvPr id="5" name="TextBox 4">
            <a:extLst>
              <a:ext uri="{FF2B5EF4-FFF2-40B4-BE49-F238E27FC236}">
                <a16:creationId xmlns:a16="http://schemas.microsoft.com/office/drawing/2014/main" id="{0646C1F9-E339-3781-3028-DA6A2BE90452}"/>
              </a:ext>
            </a:extLst>
          </p:cNvPr>
          <p:cNvSpPr txBox="1"/>
          <p:nvPr/>
        </p:nvSpPr>
        <p:spPr>
          <a:xfrm>
            <a:off x="5717195" y="1373093"/>
            <a:ext cx="3021723" cy="338554"/>
          </a:xfrm>
          <a:prstGeom prst="rect">
            <a:avLst/>
          </a:prstGeom>
          <a:noFill/>
        </p:spPr>
        <p:txBody>
          <a:bodyPr wrap="square" lIns="0" tIns="0" rIns="0" bIns="0" rtlCol="0">
            <a:spAutoFit/>
          </a:bodyPr>
          <a:lstStyle/>
          <a:p>
            <a:r>
              <a:rPr lang="en-US" sz="1100" dirty="0">
                <a:latin typeface="+mj-lt"/>
              </a:rPr>
              <a:t>Phone</a:t>
            </a:r>
            <a:endParaRPr lang="en-US" sz="1100" i="0" dirty="0">
              <a:latin typeface="+mj-lt"/>
            </a:endParaRPr>
          </a:p>
          <a:p>
            <a:r>
              <a:rPr lang="en-US" sz="1100" b="0" i="0" kern="1200" dirty="0">
                <a:solidFill>
                  <a:schemeClr val="tx1"/>
                </a:solidFill>
              </a:rPr>
              <a:t>(512) 578-9381</a:t>
            </a:r>
          </a:p>
        </p:txBody>
      </p:sp>
    </p:spTree>
    <p:extLst>
      <p:ext uri="{BB962C8B-B14F-4D97-AF65-F5344CB8AC3E}">
        <p14:creationId xmlns:p14="http://schemas.microsoft.com/office/powerpoint/2010/main" val="372428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160919" y="409575"/>
            <a:ext cx="3105784" cy="749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Matt Tokoly</a:t>
            </a:r>
            <a:br>
              <a:rPr lang="en-US" sz="3200" b="1" dirty="0">
                <a:latin typeface="Avenir Black" panose="02000503020000020003" pitchFamily="2" charset="0"/>
              </a:rPr>
            </a:br>
            <a:r>
              <a:rPr lang="en-US" sz="1600" dirty="0">
                <a:solidFill>
                  <a:schemeClr val="tx2"/>
                </a:solidFill>
                <a:latin typeface="+mn-lt"/>
              </a:rPr>
              <a:t>Sr. Manager – Cloud &amp; Product</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1909041"/>
            <a:ext cx="3105784" cy="2246769"/>
          </a:xfrm>
          <a:prstGeom prst="rect">
            <a:avLst/>
          </a:prstGeom>
          <a:noFill/>
        </p:spPr>
        <p:txBody>
          <a:bodyPr wrap="square" lIns="0" tIns="0" rIns="0" bIns="0" rtlCol="0">
            <a:spAutoFit/>
          </a:bodyPr>
          <a:lstStyle/>
          <a:p>
            <a:r>
              <a:rPr lang="en-US" sz="1200" i="0" dirty="0">
                <a:solidFill>
                  <a:schemeClr val="tx2"/>
                </a:solidFill>
                <a:latin typeface="+mj-lt"/>
              </a:rPr>
              <a:t>Functional Skills</a:t>
            </a:r>
          </a:p>
          <a:p>
            <a:r>
              <a:rPr lang="en-US" sz="1100" dirty="0">
                <a:solidFill>
                  <a:schemeClr val="tx1">
                    <a:lumMod val="50000"/>
                    <a:lumOff val="50000"/>
                  </a:schemeClr>
                </a:solidFill>
              </a:rPr>
              <a:t>Engineering Management and</a:t>
            </a:r>
            <a:r>
              <a:rPr lang="en-US" sz="1100" i="0" dirty="0">
                <a:solidFill>
                  <a:schemeClr val="tx1">
                    <a:lumMod val="50000"/>
                    <a:lumOff val="50000"/>
                  </a:schemeClr>
                </a:solidFill>
              </a:rPr>
              <a:t> Leadership, Software Architecture Design and Development</a:t>
            </a:r>
          </a:p>
          <a:p>
            <a:endParaRPr lang="en-US" sz="1200" i="0" dirty="0"/>
          </a:p>
          <a:p>
            <a:r>
              <a:rPr lang="en-US" sz="1200" i="0" dirty="0">
                <a:solidFill>
                  <a:schemeClr val="tx2"/>
                </a:solidFill>
                <a:latin typeface="+mj-lt"/>
              </a:rPr>
              <a:t>Qualifications</a:t>
            </a:r>
            <a:endParaRPr lang="en-US" sz="1200" i="0" dirty="0"/>
          </a:p>
          <a:p>
            <a:r>
              <a:rPr lang="en-US" sz="1100" i="0" dirty="0">
                <a:solidFill>
                  <a:schemeClr val="tx1">
                    <a:lumMod val="50000"/>
                    <a:lumOff val="50000"/>
                  </a:schemeClr>
                </a:solidFill>
              </a:rPr>
              <a:t>My technical expertise includes fluency in several programming/scripting languages (including Java, Python, Dart, Swift, PHP, Bash/Shell, JavaScript, and SQL); Docker/Jenkins, REST/SOAP API microservices, Linux system administration; and an advanced knowledge of developer applications, tools, methodologies, and best practices.</a:t>
            </a:r>
          </a:p>
        </p:txBody>
      </p:sp>
      <p:sp>
        <p:nvSpPr>
          <p:cNvPr id="15" name="TextBox 14">
            <a:extLst>
              <a:ext uri="{FF2B5EF4-FFF2-40B4-BE49-F238E27FC236}">
                <a16:creationId xmlns:a16="http://schemas.microsoft.com/office/drawing/2014/main" id="{94DF130C-1D4D-9DF6-393A-B7906892B2D4}"/>
              </a:ext>
            </a:extLst>
          </p:cNvPr>
          <p:cNvSpPr txBox="1"/>
          <p:nvPr/>
        </p:nvSpPr>
        <p:spPr>
          <a:xfrm>
            <a:off x="4470400" y="1909041"/>
            <a:ext cx="7371554" cy="369332"/>
          </a:xfrm>
          <a:prstGeom prst="rect">
            <a:avLst/>
          </a:prstGeom>
          <a:noFill/>
        </p:spPr>
        <p:txBody>
          <a:bodyPr wrap="square" lIns="0" tIns="0" rIns="0" bIns="0" rtlCol="0">
            <a:spAutoFit/>
          </a:bodyPr>
          <a:lstStyle/>
          <a:p>
            <a:r>
              <a:rPr lang="en-US" sz="1200" i="0" dirty="0">
                <a:solidFill>
                  <a:schemeClr val="tx2"/>
                </a:solidFill>
                <a:latin typeface="+mj-lt"/>
              </a:rPr>
              <a:t>Industry Experience</a:t>
            </a:r>
          </a:p>
          <a:p>
            <a:r>
              <a:rPr lang="en-US" sz="1200" dirty="0">
                <a:solidFill>
                  <a:schemeClr val="tx1">
                    <a:lumMod val="50000"/>
                    <a:lumOff val="50000"/>
                  </a:schemeClr>
                </a:solidFill>
              </a:rPr>
              <a:t>Logistics &amp; Transportation | State Government  | Engineering &amp; Construction | E-Commerce | Real Estate</a:t>
            </a:r>
            <a:endParaRPr lang="en-US" sz="1200" i="0" dirty="0">
              <a:solidFill>
                <a:schemeClr val="tx1">
                  <a:lumMod val="50000"/>
                  <a:lumOff val="50000"/>
                </a:schemeClr>
              </a:solidFill>
            </a:endParaRP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160230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25" name="TextBox 24">
            <a:extLst>
              <a:ext uri="{FF2B5EF4-FFF2-40B4-BE49-F238E27FC236}">
                <a16:creationId xmlns:a16="http://schemas.microsoft.com/office/drawing/2014/main" id="{0493F3E1-73D2-A8EB-2032-61E0002D9A87}"/>
              </a:ext>
            </a:extLst>
          </p:cNvPr>
          <p:cNvSpPr txBox="1"/>
          <p:nvPr/>
        </p:nvSpPr>
        <p:spPr>
          <a:xfrm>
            <a:off x="4470400" y="2499443"/>
            <a:ext cx="7371556" cy="3862596"/>
          </a:xfrm>
          <a:prstGeom prst="rect">
            <a:avLst/>
          </a:prstGeom>
          <a:noFill/>
        </p:spPr>
        <p:txBody>
          <a:bodyPr wrap="square" lIns="0" tIns="0" rIns="0" bIns="0" rtlCol="0">
            <a:spAutoFit/>
          </a:bodyPr>
          <a:lstStyle/>
          <a:p>
            <a:r>
              <a:rPr lang="en-US" sz="1400" dirty="0">
                <a:solidFill>
                  <a:schemeClr val="tx2"/>
                </a:solidFill>
                <a:latin typeface="+mj-lt"/>
              </a:rPr>
              <a:t>Freight Logistics Strategy</a:t>
            </a:r>
            <a:r>
              <a:rPr lang="en-US" sz="1400" i="0" dirty="0">
                <a:solidFill>
                  <a:schemeClr val="tx2"/>
                </a:solidFill>
                <a:latin typeface="+mj-lt"/>
              </a:rPr>
              <a:t> | </a:t>
            </a:r>
            <a:r>
              <a:rPr lang="en-US" sz="1400" dirty="0">
                <a:solidFill>
                  <a:schemeClr val="tx2"/>
                </a:solidFill>
                <a:latin typeface="+mj-lt"/>
              </a:rPr>
              <a:t>Logistics and Transportation</a:t>
            </a:r>
            <a:endParaRPr lang="en-US" sz="1400" i="0" dirty="0">
              <a:solidFill>
                <a:schemeClr val="tx2"/>
              </a:solidFill>
              <a:latin typeface="+mj-lt"/>
            </a:endParaRPr>
          </a:p>
          <a:p>
            <a:pPr marL="171450" indent="-171450">
              <a:buFont typeface="Arial" panose="020B0604020202020204" pitchFamily="34" charset="0"/>
              <a:buChar char="•"/>
            </a:pPr>
            <a:r>
              <a:rPr lang="en-US" sz="1100" dirty="0">
                <a:solidFill>
                  <a:schemeClr val="tx1">
                    <a:lumMod val="50000"/>
                    <a:lumOff val="50000"/>
                  </a:schemeClr>
                </a:solidFill>
              </a:rPr>
              <a:t>Architected and engineered the new freight dispatch and route planning application. Tonnage (Left-to-Load) served as the cornerstone application empowering Yellow Dispatch Officers in orchestrating the seamless dispatch and movement of freight across an extensive network of over a thousand facilities nationwide.</a:t>
            </a:r>
          </a:p>
          <a:p>
            <a:pPr marL="171450" indent="-171450">
              <a:buFont typeface="Arial" panose="020B0604020202020204" pitchFamily="34" charset="0"/>
              <a:buChar char="•"/>
            </a:pPr>
            <a:r>
              <a:rPr lang="en-US" sz="1100" dirty="0">
                <a:solidFill>
                  <a:schemeClr val="tx1">
                    <a:lumMod val="50000"/>
                    <a:lumOff val="50000"/>
                  </a:schemeClr>
                </a:solidFill>
              </a:rPr>
              <a:t>Addressing the intricacies of Automated Meet-and-Turns, a critical operational facet within the trucking domain, I spearheaded initiatives aimed at streamlining dispatch processes. This involved automating the allocation and synchronization of trucks, drivers, trailers, and shipments. Automating the process saved hundreds of personnel hours for Yellow Dispatch Officers. </a:t>
            </a:r>
            <a:br>
              <a:rPr lang="en-US" sz="1400" dirty="0">
                <a:solidFill>
                  <a:schemeClr val="tx2"/>
                </a:solidFill>
                <a:latin typeface="+mj-lt"/>
              </a:rPr>
            </a:br>
            <a:endParaRPr lang="en-US" sz="1400" dirty="0">
              <a:solidFill>
                <a:schemeClr val="tx2"/>
              </a:solidFill>
              <a:latin typeface="+mj-lt"/>
            </a:endParaRPr>
          </a:p>
          <a:p>
            <a:r>
              <a:rPr lang="en-US" sz="1400" dirty="0">
                <a:solidFill>
                  <a:schemeClr val="tx2"/>
                </a:solidFill>
                <a:latin typeface="+mj-lt"/>
              </a:rPr>
              <a:t>Technology and Infrastructure | State Government and Higher Education</a:t>
            </a:r>
          </a:p>
          <a:p>
            <a:pPr marL="171450" indent="-171450">
              <a:buFont typeface="Arial" panose="020B0604020202020204" pitchFamily="34" charset="0"/>
              <a:buChar char="•"/>
            </a:pPr>
            <a:r>
              <a:rPr lang="en-US" sz="1100" i="0" dirty="0">
                <a:solidFill>
                  <a:schemeClr val="tx1">
                    <a:lumMod val="50000"/>
                    <a:lumOff val="50000"/>
                  </a:schemeClr>
                </a:solidFill>
              </a:rPr>
              <a:t>Managed and nurtured a team of software engineers, spearheaded the University's CI/CD implementation, created middleware tools that were used by dozens of engineering teams</a:t>
            </a:r>
          </a:p>
          <a:p>
            <a:pPr marL="171450" indent="-171450">
              <a:buFont typeface="Arial" panose="020B0604020202020204" pitchFamily="34" charset="0"/>
              <a:buChar char="•"/>
            </a:pPr>
            <a:r>
              <a:rPr lang="en-US" sz="1100" i="0" dirty="0">
                <a:solidFill>
                  <a:schemeClr val="tx1">
                    <a:lumMod val="50000"/>
                    <a:lumOff val="50000"/>
                  </a:schemeClr>
                </a:solidFill>
              </a:rPr>
              <a:t>Creator of UTX, an integrated set of tools addressing standardized templating/design, authentication, form management, and UT specific utilities, distributed as campus-wide middleware</a:t>
            </a:r>
          </a:p>
          <a:p>
            <a:pPr marL="171450" indent="-171450">
              <a:buFont typeface="Arial" panose="020B0604020202020204" pitchFamily="34" charset="0"/>
              <a:buChar char="•"/>
            </a:pPr>
            <a:r>
              <a:rPr lang="en-US" sz="1100" i="0" dirty="0">
                <a:solidFill>
                  <a:schemeClr val="tx1">
                    <a:lumMod val="50000"/>
                    <a:lumOff val="50000"/>
                  </a:schemeClr>
                </a:solidFill>
              </a:rPr>
              <a:t>Lead Architect and Engineer of the UT Space API, UT Location API, UT Tableau Authentication Middleware API, and Directory Information API</a:t>
            </a:r>
          </a:p>
          <a:p>
            <a:pPr marL="171450" indent="-171450">
              <a:buFont typeface="Arial" panose="020B0604020202020204" pitchFamily="34" charset="0"/>
              <a:buChar char="•"/>
            </a:pPr>
            <a:r>
              <a:rPr lang="en-US" sz="1100" i="0" dirty="0">
                <a:solidFill>
                  <a:schemeClr val="tx1">
                    <a:lumMod val="50000"/>
                    <a:lumOff val="50000"/>
                  </a:schemeClr>
                </a:solidFill>
              </a:rPr>
              <a:t>Lead Engineer and Architect for SafeRide, a mobile application that has increased safety and security by allowing students to request rides across campus</a:t>
            </a:r>
          </a:p>
          <a:p>
            <a:pPr marL="171450" indent="-171450">
              <a:buFont typeface="Arial" panose="020B0604020202020204" pitchFamily="34" charset="0"/>
              <a:buChar char="•"/>
            </a:pPr>
            <a:r>
              <a:rPr lang="en-US" sz="1100" i="0" dirty="0">
                <a:solidFill>
                  <a:schemeClr val="tx1">
                    <a:lumMod val="50000"/>
                    <a:lumOff val="50000"/>
                  </a:schemeClr>
                </a:solidFill>
              </a:rPr>
              <a:t>Lead Engineer for UT Line, an e-commerce application with an annual revenue of over $400k that allow faculty and staff to purchase customizable business cards and stationery</a:t>
            </a:r>
          </a:p>
          <a:p>
            <a:pPr marL="171450" indent="-171450">
              <a:buFont typeface="Arial" panose="020B0604020202020204" pitchFamily="34" charset="0"/>
              <a:buChar char="•"/>
            </a:pPr>
            <a:r>
              <a:rPr lang="en-US" sz="1100" i="0" dirty="0">
                <a:solidFill>
                  <a:schemeClr val="tx1">
                    <a:lumMod val="50000"/>
                    <a:lumOff val="50000"/>
                  </a:schemeClr>
                </a:solidFill>
              </a:rPr>
              <a:t>Technical Lead for IWMS – a project with a $5 million-dollar budget for selecting and integrating the latest Work Management System</a:t>
            </a:r>
            <a:endParaRPr lang="en-US" sz="110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4470400" y="157077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
        <p:nvSpPr>
          <p:cNvPr id="5" name="TextBox 4">
            <a:extLst>
              <a:ext uri="{FF2B5EF4-FFF2-40B4-BE49-F238E27FC236}">
                <a16:creationId xmlns:a16="http://schemas.microsoft.com/office/drawing/2014/main" id="{BF1AA82F-ED2D-BAE4-32A0-DD6D97271952}"/>
              </a:ext>
            </a:extLst>
          </p:cNvPr>
          <p:cNvSpPr txBox="1"/>
          <p:nvPr/>
        </p:nvSpPr>
        <p:spPr>
          <a:xfrm>
            <a:off x="5827143" y="408201"/>
            <a:ext cx="2135200" cy="750674"/>
          </a:xfrm>
          <a:prstGeom prst="rect">
            <a:avLst/>
          </a:prstGeom>
          <a:noFill/>
        </p:spPr>
        <p:txBody>
          <a:bodyPr wrap="square" lIns="0" tIns="0" rIns="0" bIns="0" rtlCol="0" anchor="ctr">
            <a:noAutofit/>
          </a:bodyPr>
          <a:lstStyle/>
          <a:p>
            <a:r>
              <a:rPr lang="en-US" sz="1200" i="0" dirty="0">
                <a:latin typeface="+mj-lt"/>
              </a:rPr>
              <a:t>Email</a:t>
            </a:r>
          </a:p>
          <a:p>
            <a:r>
              <a:rPr lang="en-US" sz="1200" dirty="0" err="1"/>
              <a:t>matt.tokoly@thebridge.com</a:t>
            </a:r>
            <a:endParaRPr lang="en-US" sz="1200" b="0" i="0" kern="1200" dirty="0">
              <a:solidFill>
                <a:schemeClr val="tx1"/>
              </a:solidFill>
            </a:endParaRPr>
          </a:p>
        </p:txBody>
      </p:sp>
      <p:sp>
        <p:nvSpPr>
          <p:cNvPr id="7" name="TextBox 6">
            <a:extLst>
              <a:ext uri="{FF2B5EF4-FFF2-40B4-BE49-F238E27FC236}">
                <a16:creationId xmlns:a16="http://schemas.microsoft.com/office/drawing/2014/main" id="{2F1FACB2-FAFD-7CDF-9AF4-5D6662DDA1AD}"/>
              </a:ext>
            </a:extLst>
          </p:cNvPr>
          <p:cNvSpPr txBox="1"/>
          <p:nvPr/>
        </p:nvSpPr>
        <p:spPr>
          <a:xfrm>
            <a:off x="8069019" y="408201"/>
            <a:ext cx="1350167" cy="743982"/>
          </a:xfrm>
          <a:prstGeom prst="rect">
            <a:avLst/>
          </a:prstGeom>
          <a:noFill/>
        </p:spPr>
        <p:txBody>
          <a:bodyPr wrap="square" lIns="0" tIns="0" rIns="0" bIns="0" rtlCol="0" anchor="ctr">
            <a:noAutofit/>
          </a:bodyPr>
          <a:lstStyle/>
          <a:p>
            <a:r>
              <a:rPr lang="en-US" sz="1200" dirty="0">
                <a:latin typeface="+mj-lt"/>
              </a:rPr>
              <a:t>Location</a:t>
            </a:r>
          </a:p>
          <a:p>
            <a:r>
              <a:rPr lang="en-US" sz="1200" dirty="0"/>
              <a:t>Fort Worth</a:t>
            </a:r>
            <a:r>
              <a:rPr lang="en-US" sz="1200" b="0" i="0" dirty="0"/>
              <a:t>, Texas</a:t>
            </a:r>
            <a:endParaRPr lang="en-US" sz="1200" b="0" i="0" dirty="0">
              <a:latin typeface="Avenir Book" panose="02000503020000020003" pitchFamily="2" charset="0"/>
            </a:endParaRPr>
          </a:p>
        </p:txBody>
      </p:sp>
      <p:pic>
        <p:nvPicPr>
          <p:cNvPr id="2" name="Picture 1" descr="A person smiling at the camera&#10;&#10;Description automatically generated">
            <a:extLst>
              <a:ext uri="{FF2B5EF4-FFF2-40B4-BE49-F238E27FC236}">
                <a16:creationId xmlns:a16="http://schemas.microsoft.com/office/drawing/2014/main" id="{A8355561-8090-6D10-85AC-CF02FF442BF7}"/>
              </a:ext>
            </a:extLst>
          </p:cNvPr>
          <p:cNvPicPr>
            <a:picLocks noChangeAspect="1"/>
          </p:cNvPicPr>
          <p:nvPr/>
        </p:nvPicPr>
        <p:blipFill>
          <a:blip r:embed="rId2"/>
          <a:stretch>
            <a:fillRect/>
          </a:stretch>
        </p:blipFill>
        <p:spPr>
          <a:xfrm>
            <a:off x="1146173" y="315456"/>
            <a:ext cx="843419" cy="843419"/>
          </a:xfrm>
          <a:prstGeom prst="rect">
            <a:avLst/>
          </a:prstGeom>
        </p:spPr>
      </p:pic>
      <p:sp>
        <p:nvSpPr>
          <p:cNvPr id="3" name="TextBox 2">
            <a:extLst>
              <a:ext uri="{FF2B5EF4-FFF2-40B4-BE49-F238E27FC236}">
                <a16:creationId xmlns:a16="http://schemas.microsoft.com/office/drawing/2014/main" id="{51E42028-9B4D-5AFA-FAC9-5E0CE8920F83}"/>
              </a:ext>
            </a:extLst>
          </p:cNvPr>
          <p:cNvSpPr txBox="1"/>
          <p:nvPr/>
        </p:nvSpPr>
        <p:spPr>
          <a:xfrm>
            <a:off x="5827143" y="1067301"/>
            <a:ext cx="3021723" cy="338554"/>
          </a:xfrm>
          <a:prstGeom prst="rect">
            <a:avLst/>
          </a:prstGeom>
          <a:noFill/>
        </p:spPr>
        <p:txBody>
          <a:bodyPr wrap="square" lIns="0" tIns="0" rIns="0" bIns="0" rtlCol="0">
            <a:spAutoFit/>
          </a:bodyPr>
          <a:lstStyle/>
          <a:p>
            <a:r>
              <a:rPr lang="en-US" sz="1100" dirty="0">
                <a:latin typeface="+mj-lt"/>
              </a:rPr>
              <a:t>Phone</a:t>
            </a:r>
            <a:endParaRPr lang="en-US" sz="1100" i="0" dirty="0">
              <a:latin typeface="+mj-lt"/>
            </a:endParaRPr>
          </a:p>
          <a:p>
            <a:r>
              <a:rPr lang="en-US" sz="1100" b="0" i="0" kern="1200" dirty="0">
                <a:solidFill>
                  <a:schemeClr val="tx1"/>
                </a:solidFill>
              </a:rPr>
              <a:t>(512) 578-9381</a:t>
            </a:r>
          </a:p>
        </p:txBody>
      </p:sp>
    </p:spTree>
    <p:extLst>
      <p:ext uri="{BB962C8B-B14F-4D97-AF65-F5344CB8AC3E}">
        <p14:creationId xmlns:p14="http://schemas.microsoft.com/office/powerpoint/2010/main" val="802861282"/>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wner xmlns="bb4d6d32-6586-43b9-b010-b256dfc70333">
      <UserInfo>
        <DisplayName/>
        <AccountId xsi:nil="true"/>
        <AccountType/>
      </UserInfo>
    </Owner>
    <lcf76f155ced4ddcb4097134ff3c332f xmlns="bb4d6d32-6586-43b9-b010-b256dfc70333">
      <Terms xmlns="http://schemas.microsoft.com/office/infopath/2007/PartnerControls"/>
    </lcf76f155ced4ddcb4097134ff3c332f>
    <TaxCatchAll xmlns="a6522676-9d5d-4c93-bc87-501c8cb86033" xsi:nil="true"/>
    <Capability xmlns="bb4d6d32-6586-43b9-b010-b256dfc70333" xsi:nil="true"/>
    <Practice xmlns="bb4d6d32-6586-43b9-b010-b256dfc70333">Unknown</Practice>
  </documentManagement>
</p:properties>
</file>

<file path=customXml/itemProps1.xml><?xml version="1.0" encoding="utf-8"?>
<ds:datastoreItem xmlns:ds="http://schemas.openxmlformats.org/officeDocument/2006/customXml" ds:itemID="{D13A56A7-11A8-467B-87D7-512B053A0DDF}"/>
</file>

<file path=customXml/itemProps2.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3.xml><?xml version="1.0" encoding="utf-8"?>
<ds:datastoreItem xmlns:ds="http://schemas.openxmlformats.org/officeDocument/2006/customXml" ds:itemID="{F76851C3-F873-4A96-B5BC-7136D9E58DCC}">
  <ds:schemaRefs>
    <ds:schemaRef ds:uri="http://purl.org/dc/terms/"/>
    <ds:schemaRef ds:uri="http://purl.org/dc/elements/1.1/"/>
    <ds:schemaRef ds:uri="http://purl.org/dc/dcmitype/"/>
    <ds:schemaRef ds:uri="http://schemas.microsoft.com/office/2006/documentManagement/types"/>
    <ds:schemaRef ds:uri="a6522676-9d5d-4c93-bc87-501c8cb86033"/>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bb4d6d32-6586-43b9-b010-b256dfc70333"/>
  </ds:schemaRefs>
</ds:datastoreItem>
</file>

<file path=docProps/app.xml><?xml version="1.0" encoding="utf-8"?>
<Properties xmlns="http://schemas.openxmlformats.org/officeDocument/2006/extended-properties" xmlns:vt="http://schemas.openxmlformats.org/officeDocument/2006/docPropsVTypes">
  <Template/>
  <TotalTime>32413</TotalTime>
  <Words>910</Words>
  <Application>Microsoft Macintosh PowerPoint</Application>
  <PresentationFormat>Widescreen</PresentationFormat>
  <Paragraphs>64</Paragraphs>
  <Slides>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Calibri</vt:lpstr>
      <vt:lpstr>Avenir Book</vt:lpstr>
      <vt:lpstr>Avenir Next LT Pro</vt:lpstr>
      <vt:lpstr>Avenir Next LT Pro Demi</vt:lpstr>
      <vt:lpstr>Avenir Black</vt:lpstr>
      <vt:lpstr>Arial</vt:lpstr>
      <vt:lpstr>Mercury Display</vt:lpstr>
      <vt:lpstr>The Bridge Theme - V01</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Xavier Vargas</cp:lastModifiedBy>
  <cp:revision>97</cp:revision>
  <dcterms:created xsi:type="dcterms:W3CDTF">2023-12-12T06:48:12Z</dcterms:created>
  <dcterms:modified xsi:type="dcterms:W3CDTF">2024-04-23T17:16:32Z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